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700" r:id="rId2"/>
    <p:sldMasterId id="2147483688" r:id="rId3"/>
    <p:sldMasterId id="2147483676" r:id="rId4"/>
    <p:sldMasterId id="2147483664" r:id="rId5"/>
  </p:sldMasterIdLst>
  <p:notesMasterIdLst>
    <p:notesMasterId r:id="rId9"/>
  </p:notesMasterIdLst>
  <p:handoutMasterIdLst>
    <p:handoutMasterId r:id="rId10"/>
  </p:handoutMasterIdLst>
  <p:sldIdLst>
    <p:sldId id="277" r:id="rId6"/>
    <p:sldId id="281" r:id="rId7"/>
    <p:sldId id="282" r:id="rId8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B"/>
    <a:srgbClr val="CCDBFF"/>
    <a:srgbClr val="92C1FF"/>
    <a:srgbClr val="D3E5FF"/>
    <a:srgbClr val="BCECF2"/>
    <a:srgbClr val="E3B6FC"/>
    <a:srgbClr val="FEB0BD"/>
    <a:srgbClr val="E4B5F5"/>
    <a:srgbClr val="C6F9BF"/>
    <a:srgbClr val="FDC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82937" autoAdjust="0"/>
  </p:normalViewPr>
  <p:slideViewPr>
    <p:cSldViewPr snapToGrid="0" snapToObjects="1">
      <p:cViewPr varScale="1">
        <p:scale>
          <a:sx n="52" d="100"/>
          <a:sy n="52" d="100"/>
        </p:scale>
        <p:origin x="13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341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185DD-0C2A-4EF9-B0CE-8DD55E84E831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E9EB6421-1CA8-4DA7-A651-1FABBE0BBE53}">
      <dgm:prSet phldrT="[Text]"/>
      <dgm:spPr/>
      <dgm:t>
        <a:bodyPr/>
        <a:lstStyle/>
        <a:p>
          <a:r>
            <a:rPr lang="en-US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June 2023</a:t>
          </a:r>
          <a:endParaRPr lang="en-GB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gm:t>
    </dgm:pt>
    <dgm:pt modelId="{E9F21183-C2C0-45BD-9A57-0A8CFF689B0A}" type="parTrans" cxnId="{A06335F4-5D1D-4D6E-A1F5-EFCA1EE8389E}">
      <dgm:prSet/>
      <dgm:spPr/>
      <dgm:t>
        <a:bodyPr/>
        <a:lstStyle/>
        <a:p>
          <a:endParaRPr lang="en-GB"/>
        </a:p>
      </dgm:t>
    </dgm:pt>
    <dgm:pt modelId="{DB7BCF80-265A-4E3A-96FB-2E622D02B1CB}" type="sibTrans" cxnId="{A06335F4-5D1D-4D6E-A1F5-EFCA1EE8389E}">
      <dgm:prSet/>
      <dgm:spPr/>
      <dgm:t>
        <a:bodyPr/>
        <a:lstStyle/>
        <a:p>
          <a:endParaRPr lang="en-GB"/>
        </a:p>
      </dgm:t>
    </dgm:pt>
    <dgm:pt modelId="{7181108A-C4A5-40CE-B657-893D5AD8F842}">
      <dgm:prSet phldrT="[Text]"/>
      <dgm:spPr/>
      <dgm:t>
        <a:bodyPr/>
        <a:lstStyle/>
        <a:p>
          <a:r>
            <a:rPr lang="en-US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May 2024</a:t>
          </a:r>
          <a:endParaRPr lang="en-GB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gm:t>
    </dgm:pt>
    <dgm:pt modelId="{2BD7DB9A-12C4-4AC9-A712-A125736BD0D5}" type="parTrans" cxnId="{9ED06C3C-EBEA-4DA2-8B09-45A88C4E7B53}">
      <dgm:prSet/>
      <dgm:spPr/>
      <dgm:t>
        <a:bodyPr/>
        <a:lstStyle/>
        <a:p>
          <a:endParaRPr lang="en-GB"/>
        </a:p>
      </dgm:t>
    </dgm:pt>
    <dgm:pt modelId="{30F27060-0C98-4408-9B43-061CBEDD78DA}" type="sibTrans" cxnId="{9ED06C3C-EBEA-4DA2-8B09-45A88C4E7B53}">
      <dgm:prSet/>
      <dgm:spPr/>
      <dgm:t>
        <a:bodyPr/>
        <a:lstStyle/>
        <a:p>
          <a:endParaRPr lang="en-GB"/>
        </a:p>
      </dgm:t>
    </dgm:pt>
    <dgm:pt modelId="{2987065C-D5E7-47AC-8E9E-F32E9FEE7BCB}">
      <dgm:prSet phldrT="[Text]"/>
      <dgm:spPr/>
      <dgm:t>
        <a:bodyPr/>
        <a:lstStyle/>
        <a:p>
          <a:r>
            <a:rPr lang="en-US" b="1" dirty="0">
              <a:solidFill>
                <a:srgbClr val="FF0000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13 June 2025</a:t>
          </a:r>
          <a:endParaRPr lang="en-GB" b="1" dirty="0">
            <a:solidFill>
              <a:srgbClr val="FF0000"/>
            </a:solidFill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gm:t>
    </dgm:pt>
    <dgm:pt modelId="{3425160A-FD1C-4C4C-9549-C7F480EE6EEE}" type="parTrans" cxnId="{D7FD8384-9F01-4D15-82F8-10D7EF562D57}">
      <dgm:prSet/>
      <dgm:spPr/>
      <dgm:t>
        <a:bodyPr/>
        <a:lstStyle/>
        <a:p>
          <a:endParaRPr lang="en-GB"/>
        </a:p>
      </dgm:t>
    </dgm:pt>
    <dgm:pt modelId="{DBC3E7C2-A00A-4365-B866-FB7942F095DB}" type="sibTrans" cxnId="{D7FD8384-9F01-4D15-82F8-10D7EF562D57}">
      <dgm:prSet/>
      <dgm:spPr/>
      <dgm:t>
        <a:bodyPr/>
        <a:lstStyle/>
        <a:p>
          <a:endParaRPr lang="en-GB"/>
        </a:p>
      </dgm:t>
    </dgm:pt>
    <dgm:pt modelId="{E407C2CD-A659-4C3C-9328-0269EA3DFCEA}">
      <dgm:prSet phldrT="[Text]"/>
      <dgm:spPr/>
      <dgm:t>
        <a:bodyPr/>
        <a:lstStyle/>
        <a:p>
          <a:r>
            <a:rPr lang="en-US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H2 2024 – H1 2025</a:t>
          </a:r>
          <a:endParaRPr lang="en-GB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gm:t>
    </dgm:pt>
    <dgm:pt modelId="{AA6F59A0-292E-45F5-8DF1-519960674CE1}" type="parTrans" cxnId="{C69F1CC7-2E72-46BA-8735-EB631E285B9F}">
      <dgm:prSet/>
      <dgm:spPr/>
      <dgm:t>
        <a:bodyPr/>
        <a:lstStyle/>
        <a:p>
          <a:endParaRPr lang="en-GB"/>
        </a:p>
      </dgm:t>
    </dgm:pt>
    <dgm:pt modelId="{E68F6C7C-59AE-45B7-B1B4-3998F1CD49FB}" type="sibTrans" cxnId="{C69F1CC7-2E72-46BA-8735-EB631E285B9F}">
      <dgm:prSet/>
      <dgm:spPr/>
      <dgm:t>
        <a:bodyPr/>
        <a:lstStyle/>
        <a:p>
          <a:endParaRPr lang="en-GB"/>
        </a:p>
      </dgm:t>
    </dgm:pt>
    <dgm:pt modelId="{B5B828A3-1DF7-467C-90D0-99780427C479}" type="pres">
      <dgm:prSet presAssocID="{542185DD-0C2A-4EF9-B0CE-8DD55E84E831}" presName="Name0" presStyleCnt="0">
        <dgm:presLayoutVars>
          <dgm:dir/>
          <dgm:animLvl val="lvl"/>
          <dgm:resizeHandles val="exact"/>
        </dgm:presLayoutVars>
      </dgm:prSet>
      <dgm:spPr/>
    </dgm:pt>
    <dgm:pt modelId="{E12BE517-485D-4197-91B7-8A8AD9124CB1}" type="pres">
      <dgm:prSet presAssocID="{E9EB6421-1CA8-4DA7-A651-1FABBE0BBE5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6F86BEC-2A00-454F-84BA-5594C3C77387}" type="pres">
      <dgm:prSet presAssocID="{DB7BCF80-265A-4E3A-96FB-2E622D02B1CB}" presName="parTxOnlySpace" presStyleCnt="0"/>
      <dgm:spPr/>
    </dgm:pt>
    <dgm:pt modelId="{B2273030-11E0-4851-8316-A20E38A43C8A}" type="pres">
      <dgm:prSet presAssocID="{7181108A-C4A5-40CE-B657-893D5AD8F84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DF4128E-9414-4C13-8229-158C36CFD55F}" type="pres">
      <dgm:prSet presAssocID="{30F27060-0C98-4408-9B43-061CBEDD78DA}" presName="parTxOnlySpace" presStyleCnt="0"/>
      <dgm:spPr/>
    </dgm:pt>
    <dgm:pt modelId="{D8007B58-8EAA-4764-91BF-D981E1B9278D}" type="pres">
      <dgm:prSet presAssocID="{E407C2CD-A659-4C3C-9328-0269EA3DFCE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BDF5008-8E57-4E93-A36C-4D42BA1335EC}" type="pres">
      <dgm:prSet presAssocID="{E68F6C7C-59AE-45B7-B1B4-3998F1CD49FB}" presName="parTxOnlySpace" presStyleCnt="0"/>
      <dgm:spPr/>
    </dgm:pt>
    <dgm:pt modelId="{C03F0AE5-7FBB-4862-BE62-A88A897FAC3C}" type="pres">
      <dgm:prSet presAssocID="{2987065C-D5E7-47AC-8E9E-F32E9FEE7BC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FC1A32A-2733-4293-B76F-DA89FB206E88}" type="presOf" srcId="{E407C2CD-A659-4C3C-9328-0269EA3DFCEA}" destId="{D8007B58-8EAA-4764-91BF-D981E1B9278D}" srcOrd="0" destOrd="0" presId="urn:microsoft.com/office/officeart/2005/8/layout/chevron1"/>
    <dgm:cxn modelId="{9ED06C3C-EBEA-4DA2-8B09-45A88C4E7B53}" srcId="{542185DD-0C2A-4EF9-B0CE-8DD55E84E831}" destId="{7181108A-C4A5-40CE-B657-893D5AD8F842}" srcOrd="1" destOrd="0" parTransId="{2BD7DB9A-12C4-4AC9-A712-A125736BD0D5}" sibTransId="{30F27060-0C98-4408-9B43-061CBEDD78DA}"/>
    <dgm:cxn modelId="{2901AF4A-8487-4138-957B-35E2432D7016}" type="presOf" srcId="{E9EB6421-1CA8-4DA7-A651-1FABBE0BBE53}" destId="{E12BE517-485D-4197-91B7-8A8AD9124CB1}" srcOrd="0" destOrd="0" presId="urn:microsoft.com/office/officeart/2005/8/layout/chevron1"/>
    <dgm:cxn modelId="{D7FD8384-9F01-4D15-82F8-10D7EF562D57}" srcId="{542185DD-0C2A-4EF9-B0CE-8DD55E84E831}" destId="{2987065C-D5E7-47AC-8E9E-F32E9FEE7BCB}" srcOrd="3" destOrd="0" parTransId="{3425160A-FD1C-4C4C-9549-C7F480EE6EEE}" sibTransId="{DBC3E7C2-A00A-4365-B866-FB7942F095DB}"/>
    <dgm:cxn modelId="{8E5A3A8A-E646-485F-BFF2-368C063FDEBF}" type="presOf" srcId="{2987065C-D5E7-47AC-8E9E-F32E9FEE7BCB}" destId="{C03F0AE5-7FBB-4862-BE62-A88A897FAC3C}" srcOrd="0" destOrd="0" presId="urn:microsoft.com/office/officeart/2005/8/layout/chevron1"/>
    <dgm:cxn modelId="{4B685CBF-7158-46C3-83FA-8BAD36B8CB6C}" type="presOf" srcId="{7181108A-C4A5-40CE-B657-893D5AD8F842}" destId="{B2273030-11E0-4851-8316-A20E38A43C8A}" srcOrd="0" destOrd="0" presId="urn:microsoft.com/office/officeart/2005/8/layout/chevron1"/>
    <dgm:cxn modelId="{C69F1CC7-2E72-46BA-8735-EB631E285B9F}" srcId="{542185DD-0C2A-4EF9-B0CE-8DD55E84E831}" destId="{E407C2CD-A659-4C3C-9328-0269EA3DFCEA}" srcOrd="2" destOrd="0" parTransId="{AA6F59A0-292E-45F5-8DF1-519960674CE1}" sibTransId="{E68F6C7C-59AE-45B7-B1B4-3998F1CD49FB}"/>
    <dgm:cxn modelId="{AFB5C2EC-2927-432E-89C9-A13F4F494A30}" type="presOf" srcId="{542185DD-0C2A-4EF9-B0CE-8DD55E84E831}" destId="{B5B828A3-1DF7-467C-90D0-99780427C479}" srcOrd="0" destOrd="0" presId="urn:microsoft.com/office/officeart/2005/8/layout/chevron1"/>
    <dgm:cxn modelId="{A06335F4-5D1D-4D6E-A1F5-EFCA1EE8389E}" srcId="{542185DD-0C2A-4EF9-B0CE-8DD55E84E831}" destId="{E9EB6421-1CA8-4DA7-A651-1FABBE0BBE53}" srcOrd="0" destOrd="0" parTransId="{E9F21183-C2C0-45BD-9A57-0A8CFF689B0A}" sibTransId="{DB7BCF80-265A-4E3A-96FB-2E622D02B1CB}"/>
    <dgm:cxn modelId="{0766C5A8-87FB-4037-815E-AE5D2DA9B98C}" type="presParOf" srcId="{B5B828A3-1DF7-467C-90D0-99780427C479}" destId="{E12BE517-485D-4197-91B7-8A8AD9124CB1}" srcOrd="0" destOrd="0" presId="urn:microsoft.com/office/officeart/2005/8/layout/chevron1"/>
    <dgm:cxn modelId="{8C37EBC1-306E-4179-8778-EAB173E297DD}" type="presParOf" srcId="{B5B828A3-1DF7-467C-90D0-99780427C479}" destId="{A6F86BEC-2A00-454F-84BA-5594C3C77387}" srcOrd="1" destOrd="0" presId="urn:microsoft.com/office/officeart/2005/8/layout/chevron1"/>
    <dgm:cxn modelId="{2D4F2BBF-E1F0-4059-9ED0-7B15771AE808}" type="presParOf" srcId="{B5B828A3-1DF7-467C-90D0-99780427C479}" destId="{B2273030-11E0-4851-8316-A20E38A43C8A}" srcOrd="2" destOrd="0" presId="urn:microsoft.com/office/officeart/2005/8/layout/chevron1"/>
    <dgm:cxn modelId="{9099AAEF-4CAE-4B77-B381-33C738416E66}" type="presParOf" srcId="{B5B828A3-1DF7-467C-90D0-99780427C479}" destId="{EDF4128E-9414-4C13-8229-158C36CFD55F}" srcOrd="3" destOrd="0" presId="urn:microsoft.com/office/officeart/2005/8/layout/chevron1"/>
    <dgm:cxn modelId="{DE42AACD-F095-4227-B960-8711B66CDAD8}" type="presParOf" srcId="{B5B828A3-1DF7-467C-90D0-99780427C479}" destId="{D8007B58-8EAA-4764-91BF-D981E1B9278D}" srcOrd="4" destOrd="0" presId="urn:microsoft.com/office/officeart/2005/8/layout/chevron1"/>
    <dgm:cxn modelId="{3D45D3E7-B91F-4FC7-82CB-25E84EFFE561}" type="presParOf" srcId="{B5B828A3-1DF7-467C-90D0-99780427C479}" destId="{5BDF5008-8E57-4E93-A36C-4D42BA1335EC}" srcOrd="5" destOrd="0" presId="urn:microsoft.com/office/officeart/2005/8/layout/chevron1"/>
    <dgm:cxn modelId="{37FDC1A7-FE96-4DE0-BF42-9E41B10AB4A5}" type="presParOf" srcId="{B5B828A3-1DF7-467C-90D0-99780427C479}" destId="{C03F0AE5-7FBB-4862-BE62-A88A897FAC3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BE517-485D-4197-91B7-8A8AD9124CB1}">
      <dsp:nvSpPr>
        <dsp:cNvPr id="0" name=""/>
        <dsp:cNvSpPr/>
      </dsp:nvSpPr>
      <dsp:spPr>
        <a:xfrm>
          <a:off x="5203" y="1012476"/>
          <a:ext cx="3028853" cy="121154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June 2023</a:t>
          </a:r>
          <a:endParaRPr lang="en-GB" sz="2800" kern="1200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sp:txBody>
      <dsp:txXfrm>
        <a:off x="610974" y="1012476"/>
        <a:ext cx="1817312" cy="1211541"/>
      </dsp:txXfrm>
    </dsp:sp>
    <dsp:sp modelId="{B2273030-11E0-4851-8316-A20E38A43C8A}">
      <dsp:nvSpPr>
        <dsp:cNvPr id="0" name=""/>
        <dsp:cNvSpPr/>
      </dsp:nvSpPr>
      <dsp:spPr>
        <a:xfrm>
          <a:off x="2731171" y="1012476"/>
          <a:ext cx="3028853" cy="121154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May 2024</a:t>
          </a:r>
          <a:endParaRPr lang="en-GB" sz="2800" kern="1200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sp:txBody>
      <dsp:txXfrm>
        <a:off x="3336942" y="1012476"/>
        <a:ext cx="1817312" cy="1211541"/>
      </dsp:txXfrm>
    </dsp:sp>
    <dsp:sp modelId="{D8007B58-8EAA-4764-91BF-D981E1B9278D}">
      <dsp:nvSpPr>
        <dsp:cNvPr id="0" name=""/>
        <dsp:cNvSpPr/>
      </dsp:nvSpPr>
      <dsp:spPr>
        <a:xfrm>
          <a:off x="5457140" y="1012476"/>
          <a:ext cx="3028853" cy="121154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H2 2024 – H1 2025</a:t>
          </a:r>
          <a:endParaRPr lang="en-GB" sz="2800" kern="1200" dirty="0"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sp:txBody>
      <dsp:txXfrm>
        <a:off x="6062911" y="1012476"/>
        <a:ext cx="1817312" cy="1211541"/>
      </dsp:txXfrm>
    </dsp:sp>
    <dsp:sp modelId="{C03F0AE5-7FBB-4862-BE62-A88A897FAC3C}">
      <dsp:nvSpPr>
        <dsp:cNvPr id="0" name=""/>
        <dsp:cNvSpPr/>
      </dsp:nvSpPr>
      <dsp:spPr>
        <a:xfrm>
          <a:off x="8183108" y="1012476"/>
          <a:ext cx="3028853" cy="121154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0000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rPr>
            <a:t>13 June 2025</a:t>
          </a:r>
          <a:endParaRPr lang="en-GB" sz="2800" b="1" kern="1200" dirty="0">
            <a:solidFill>
              <a:srgbClr val="FF0000"/>
            </a:solidFill>
            <a:latin typeface="Inter UI" panose="020B0502030000000004" pitchFamily="34" charset="0"/>
            <a:ea typeface="Inter UI" panose="020B0502030000000004" pitchFamily="34" charset="0"/>
            <a:cs typeface="Inter UI" panose="020B0502030000000004" pitchFamily="34" charset="0"/>
          </a:endParaRPr>
        </a:p>
      </dsp:txBody>
      <dsp:txXfrm>
        <a:off x="8788879" y="1012476"/>
        <a:ext cx="1817312" cy="1211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4B9A28-CA4C-F276-B56C-18FCC6E8C5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635C7-7A7E-4B34-47B9-0556ED6259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4655A-69A4-4ADD-B7AB-586D10612354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EF8EA-DADA-6F6A-3852-BCE4F4F3FE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DA046-9AC8-4CC0-0732-621E6AE0E8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098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95700-126B-49B3-8972-D6E9347C3E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451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0FE97-19E0-3043-8813-C5BC641D0F4A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2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7321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024C4-09B5-6147-9014-7BBE9B271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349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024C4-09B5-6147-9014-7BBE9B271F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84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024C4-09B5-6147-9014-7BBE9B271F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13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024C4-09B5-6147-9014-7BBE9B271F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8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CDBEE98B-712F-6D4A-B2E1-EC6D13DC7B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AA0DAE-EF4D-DC46-9927-768147BF52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2621845"/>
            <a:ext cx="5965897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lang="en-GB" sz="2550" b="0" i="0" smtClean="0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 b="1" dirty="0">
                <a:effectLst/>
                <a:latin typeface="Inter UI" panose="020B0502030000000004" pitchFamily="34" charset="0"/>
              </a:rPr>
              <a:t>FRONT PAGE HEADING EXAMPLE OVER TWO LINES</a:t>
            </a:r>
            <a:endParaRPr lang="en-GB" dirty="0">
              <a:effectLst/>
              <a:latin typeface="Inter UI" panose="020B0502030000000004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16461C-C3D3-4D4A-80CB-A204CFE9AF91}"/>
              </a:ext>
            </a:extLst>
          </p:cNvPr>
          <p:cNvSpPr txBox="1">
            <a:spLocks/>
          </p:cNvSpPr>
          <p:nvPr userDrawn="1"/>
        </p:nvSpPr>
        <p:spPr>
          <a:xfrm>
            <a:off x="971077" y="5475656"/>
            <a:ext cx="3255397" cy="32479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i="0" kern="1200" dirty="0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1100" b="0" i="0" kern="1200" dirty="0" err="1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r>
              <a:rPr lang="en-GB" sz="1100" b="0" i="0" kern="1200" dirty="0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</a:t>
            </a:r>
            <a:r>
              <a:rPr lang="en-GB" sz="1100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|</a:t>
            </a:r>
            <a:r>
              <a:rPr lang="en-GB" sz="1100" b="0" i="0" kern="1200" dirty="0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</a:t>
            </a:r>
            <a:r>
              <a:rPr lang="en-GB" sz="1100" dirty="0" err="1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foreignbanks.org.uk</a:t>
            </a:r>
            <a:endParaRPr lang="en-GB" sz="1100" dirty="0">
              <a:solidFill>
                <a:schemeClr val="bg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53363C-A967-8840-8B76-16062DA4F5CF}"/>
              </a:ext>
            </a:extLst>
          </p:cNvPr>
          <p:cNvCxnSpPr>
            <a:cxnSpLocks/>
          </p:cNvCxnSpPr>
          <p:nvPr userDrawn="1"/>
        </p:nvCxnSpPr>
        <p:spPr>
          <a:xfrm>
            <a:off x="705427" y="6308644"/>
            <a:ext cx="5297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F55A927B-1C75-7F42-B5A9-3C5D2C30F1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1957" y="1006499"/>
            <a:ext cx="1499481" cy="880029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A2295C-31F0-7346-84F2-02435789694D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825" b="0" i="0" dirty="0">
              <a:solidFill>
                <a:schemeClr val="bg1"/>
              </a:solidFill>
              <a:latin typeface="Inter UI Medium" panose="020B0502030000000004" pitchFamily="34" charset="0"/>
              <a:ea typeface="Inter UI Medium" panose="020B0502030000000004" pitchFamily="34" charset="0"/>
              <a:cs typeface="Inter UI Medium" panose="020B05020300000000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0C4F65-C0BB-5449-9AE1-CA7B3CD465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4004" y="5475656"/>
            <a:ext cx="324796" cy="324796"/>
          </a:xfrm>
          <a:prstGeom prst="rect">
            <a:avLst/>
          </a:prstGeom>
          <a:noFill/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92B30A5-9011-4931-6A96-9391F4E8B40A}"/>
              </a:ext>
            </a:extLst>
          </p:cNvPr>
          <p:cNvSpPr txBox="1">
            <a:spLocks/>
          </p:cNvSpPr>
          <p:nvPr userDrawn="1"/>
        </p:nvSpPr>
        <p:spPr>
          <a:xfrm>
            <a:off x="1323975" y="5854652"/>
            <a:ext cx="2475790" cy="32479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kern="1200" dirty="0">
                <a:solidFill>
                  <a:schemeClr val="bg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Association of Foreign Banks (AFB)</a:t>
            </a:r>
            <a:endParaRPr lang="en-GB" sz="1100" dirty="0">
              <a:solidFill>
                <a:schemeClr val="bg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7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B038-769C-CD86-4516-E9FC532E5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ED880-5633-BBD7-6DF8-B4502D2A7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AD8E8-7D4C-EDC4-F9A8-C47EA312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B44D4-4061-FEC5-8003-20FBCC5E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8555E-EEB8-5A50-8CB0-6B600A2D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0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9872B-B87F-3BDF-4230-B418A95B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8F977-10FE-1F4A-558A-6F0E7341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460A2-09A5-B92E-BC34-186ECAE18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A9C55-2140-FC64-9BD3-12764031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3C0F3-46C0-7B6A-93F8-53CA6214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F9BBB-7748-C809-209C-995C66A22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112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5F97F-E17E-9C30-8519-976BCE44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EF71B-737C-6240-147A-760E35FC7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2D0A5-DAEB-5100-73D9-58B6050CB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B542A-49CC-DBD0-D43E-E494A0338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D0976-942E-E27F-D760-303DA34BC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4AEC36-FEBA-04D7-9D0F-2F0F0BB6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362ECC-0402-5992-0866-BD5FC20B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53B4DE-0728-301C-DCEB-84A75BC74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044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5CE28-67E6-43B9-F711-056D0FBF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F7495-2B51-A6E5-16AF-9B12C1FE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B7CB3-9CE8-5481-6AF4-64A9D37B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0E431-77E3-5332-F307-9DC412F8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88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3D294C-3F66-E049-1134-B64BBDAB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BF5940-1E76-1DE4-2E12-9383735C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68DE4-EECB-7E65-9278-403F4EBD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27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F343-DEB6-5D06-58F4-B9028A33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4958F-F487-55CB-C9AD-E4DAF824B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831AF-3072-4F47-117F-0CD813438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A7D7D-7117-A921-2484-9E3B00BC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FC5EC-3DBB-D0F2-9C78-F03C740E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9416-9408-BF06-B07C-DEC16DDB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0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8D6E-09CC-3EFC-28FE-42CF0DA8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7BA80E-005C-D534-2EA0-A0D9FBF06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6D552-C879-CBCF-96C0-A184534E2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609BE-50E6-F886-E3BB-E6F1B543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1820B-4FCD-17E7-7610-1319F6B7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B1128-3BBB-6071-551E-B2E92C32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723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DEAB-B606-2687-8B81-9FB92878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7D1FD-B264-0650-9736-F0FCCA23B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556C1-EA02-F5CE-2B33-4041B55F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10CA8-7462-75BA-104B-63DB0B60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F2C11-A073-B804-A6EB-7634BE0C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2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2955F-D7E4-71F7-FDDC-8B3164CE1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22003-F724-14CC-E2A6-616543FF2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944E5-52F7-2D1E-7135-7AC04FE6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E921B-E344-EE24-26B1-69FAFD586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4B5D-4889-622E-ACB7-9CB61CB6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70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6F04-5D8D-FE70-9BB6-736465D33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ABB18-9D45-93E3-CAA5-56A261806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757D3-AF82-0108-9DBF-4D2EE0A0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0C5C3-7BB5-3A4F-3F59-154B045C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E4296-FF0D-1D83-90F2-9B08A67C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4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6A754C6-8069-C14F-92CF-F387D52015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0419" y="688256"/>
            <a:ext cx="7530943" cy="4568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100" b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5B028F1-C0F7-B64E-B022-2755A9A5A0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0419" y="1675361"/>
            <a:ext cx="7530943" cy="28348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lang="en-GB" sz="1800" b="0" i="0" smtClean="0"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Click here to edit the body copy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16AA5A-56BF-CE1A-D494-55DFF1BF91F6}"/>
              </a:ext>
            </a:extLst>
          </p:cNvPr>
          <p:cNvSpPr/>
          <p:nvPr userDrawn="1"/>
        </p:nvSpPr>
        <p:spPr>
          <a:xfrm>
            <a:off x="8308258" y="6346723"/>
            <a:ext cx="3883742" cy="62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1200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963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AFA9-D317-72B0-CE85-3D587ED6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88647-D846-6654-9C86-98B398EF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F6D59-067E-C6F8-0031-A991A4DE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51D11-9D61-F3E6-E6EA-7E822FF3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30943-CC75-EA79-2489-84F8362F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05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4FA58-E2DF-8EEE-57CF-7C638018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AFB27-A8FD-9902-F403-30024C01F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F7EE6-DE5E-CE08-1F7C-12F739C66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0AD8-DA9C-8CDF-E76C-7B35BC84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D92CF-BFD4-8632-913D-E11EFF7C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66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AD3C-D14F-795C-2E53-54FFCB1A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E9646-9276-D827-CE7E-2E05D4794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B45F7-924C-B180-938B-9A81AA925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97517-E82C-6F95-0CCF-2F9B7E105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07145-32B6-C9C8-6EF3-0BC747DD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887AA-6497-7D38-4CCD-848833AA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11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57CA9-7D9C-90F3-C3F6-C50A471DF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22C8-6A93-C9C6-35FB-F3526903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171A6-0DF1-5C6B-6EA1-7013D8EAC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E9CB6-3B8E-ADD2-38B9-6BA68C941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2F87E-0C18-53FF-C429-F847D2DCE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01AA1-1361-609A-AA6D-DBFA4C53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B8B46-E7C9-098D-74C3-EAF28BB4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FD8158-2F64-6624-5A1B-BD3290E6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03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F45E-DFD6-8DF3-14EA-A8E6D2070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3CB8BE-D7B1-229C-66DC-5CA0AAEDC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D771A-BADC-ECF3-8F06-63CC21C9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A96AC-BAA0-1C29-7CA5-A44BE702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245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3CC8EE-C18F-24C2-B4A8-D39579FD5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B02FD2-29DD-8CCB-9002-ABBD3F0A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0D88C-26C6-89E4-B6DF-73954A7C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0993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DEE2A-5C4A-9E00-1850-86BB97A8D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76266-200F-EB71-171E-FAEAD5150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BEA0E-1966-CD0C-DB4F-840C66D57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75C65-E8F3-37B7-C931-B7E53C9B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357E9-2998-73DA-06B4-6637A220D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0398F-B406-14AE-AEA6-A2108ECB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52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21E7-5A6B-B5A0-CE3D-0C270B7E5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E86226-8930-E3AB-72C1-FCA414854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B7A79-7AC2-CE2E-9392-A65063640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C8235-706E-52B3-6343-AAF229D3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F8F6F-53EE-72AF-DC5F-A291A486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652FC-F277-EB37-4D32-7F431AC9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007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7D29-525C-65A7-3B53-B5630351C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C8C8A-1E20-33D5-219A-933036E02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7A577-8296-4454-A87F-D8A6B5CD2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9E038-9085-2543-B686-E6683102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27D6D-697C-F3BD-55F9-52C539E5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775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F5FF6-F452-CC10-8E3C-CD8D9A637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134D9-75DC-AE5A-7876-A537D93A2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6A680-6249-C42E-9388-436314F6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E9E5A-573C-1BB6-5829-161A40977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758A-11F4-73E2-439E-E03A4F0F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0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1 column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A46299C-B093-2F46-BB83-6A39B4704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0419" y="688254"/>
            <a:ext cx="5427995" cy="94491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100" b="0" i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US" dirty="0"/>
              <a:t>CLICK TO EDIT MASTER PAGE HEADING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301D056-CD5A-E94D-B5D4-EBD6E123BF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0419" y="2182525"/>
            <a:ext cx="5427995" cy="3576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lang="en-GB" sz="1800" b="0" i="0" smtClean="0"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Click here to edit the body copy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802FB8-81B2-3D4A-8DCD-356897609390}"/>
              </a:ext>
            </a:extLst>
          </p:cNvPr>
          <p:cNvCxnSpPr/>
          <p:nvPr userDrawn="1"/>
        </p:nvCxnSpPr>
        <p:spPr>
          <a:xfrm>
            <a:off x="705427" y="6308644"/>
            <a:ext cx="1078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FE9F3CB-B3A7-824F-AF80-82B84718D9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193571" y="2"/>
            <a:ext cx="1998428" cy="1998428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E03996B-1252-B740-B319-3C462BD460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73154" y="688255"/>
            <a:ext cx="4413997" cy="50710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44AE0DB-23BB-6145-AA94-5D204B02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1222" y="6356352"/>
            <a:ext cx="1894861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825" smtClean="0">
                <a:solidFill>
                  <a:schemeClr val="accent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/>
              <a:t>foreignbanks.org.uk</a:t>
            </a:r>
            <a:endParaRPr lang="en-GB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B5247F49-8F55-B949-9658-94D9922B6719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25" b="0" i="0" dirty="0">
                <a:solidFill>
                  <a:schemeClr val="accent1"/>
                </a:solidFill>
                <a:latin typeface="Inter UI Medium" panose="020B0502030000000004" pitchFamily="34" charset="0"/>
                <a:ea typeface="Inter UI Medium" panose="020B0502030000000004" pitchFamily="34" charset="0"/>
                <a:cs typeface="Inter UI Medium" panose="020B0502030000000004" pitchFamily="34" charset="0"/>
              </a:rPr>
              <a:t>Add your hashtag in the master slide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F036C6B-D88B-7B44-A83C-7617F00F50D9}"/>
              </a:ext>
            </a:extLst>
          </p:cNvPr>
          <p:cNvSpPr txBox="1">
            <a:spLocks/>
          </p:cNvSpPr>
          <p:nvPr userDrawn="1"/>
        </p:nvSpPr>
        <p:spPr>
          <a:xfrm>
            <a:off x="6606747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25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825" b="0" i="0" kern="1200" dirty="0" err="1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endParaRPr lang="en-GB" sz="825" b="1" dirty="0">
              <a:solidFill>
                <a:schemeClr val="accent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230A875-4C7B-AC42-BC7B-4CAE27EE28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7043" y="6457908"/>
            <a:ext cx="206504" cy="20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496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FBA5-3C4D-7DDD-1DA3-6E1E44230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9F532-A07D-C4DE-AC3A-772566CE0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B5168-0AE1-9E5A-9981-FF8E6BEE2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3178D-EE39-3CFE-7C81-6895CE76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70BF-124E-FAAD-2DCC-DAE88AE3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98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3569-BB33-C6C1-F1CC-D37BCEB0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B67AA-00C5-0CFB-05E9-08DA254B1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471A6-23B9-5CF9-BD5C-863B02B1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E768E-0739-BBB1-8996-355ED474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7E523-A5E4-0841-1E79-B3683028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64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F444-42D2-6937-E5E7-670ED9842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258EB-AAAC-E4AD-65EA-1A11F2349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8D34D-F29C-FD32-4431-EF4A1F5B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A61E5-7D3B-D3B8-3501-11B43382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E809D-A4EC-C5CF-46C3-8F2A827A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100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F470-262E-54C9-7921-07A47534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9BDC9-8324-5D42-DF44-15A91316F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DF01A-C40F-591F-6E00-40AF329AA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25FB4-935B-9BC0-B0AB-CBEE9E09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9F3AF-9B1D-1B3A-D4BD-ABCACBA1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98168-8D6B-4F05-8A79-D7776E1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9824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A442-3247-0C24-B92E-35972814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511F-DACD-F596-83C1-A85913316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E017F-84CF-DD62-8791-193DABB3D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FFF818-0A99-261D-DC77-9FF1FA37D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10C1A-0BF3-1B32-47A6-BA4DEEF71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97533F-1A30-3337-E456-D884EC98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90BFC8-AD23-4FF1-9D2A-F22C957EA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F68D3-0C8A-6747-27E7-CFE54D79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585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2584-ACFB-6FE8-8436-17D2A767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0F1A5-B6BD-5A52-C5BA-CA5C86890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71CEF-40D0-069D-6983-79438536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4894F-62FB-DE35-E5AE-0B0BA20C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74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C0E6C-6893-58D4-F539-7963CCFF8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B87F7-2325-694E-A6A9-A2A0DD95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AD5F7-BCF6-F47F-B038-A7763938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3793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03A6-506E-6D59-9441-9D93419E2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3364A-BC9A-F751-73D4-FD64A997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4D71D-B127-77A4-678F-B0755A3B1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1DDF2-3675-62C1-9CF9-378C6999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D7BF3-6C47-4928-0DA1-979F420A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93CD4-20E6-4B35-76A8-D56CFB94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225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DA779-AD05-9832-7D0F-B5D4294D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2C264-54AB-2CFE-8ED0-53F7A2DFB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883F2-50CC-15EB-93E4-2B0EFF94C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87B9C-59EE-A906-AFA4-30DC6BEA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BE1D3-6CB9-FA94-B897-677B85FAF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D9F40-9F6A-245F-B2DF-35E69C50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565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384E4-1DB7-DD8B-1C93-086089E81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ED000-1B1D-E3E2-D04F-BB5FD6C21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09C7B-81CD-708F-6633-9DD282C1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23132-0343-73D0-C506-B1014050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86C17-C3F5-C74D-D802-F49A5D75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5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FB9CD5B-720F-3D49-AA88-B553BF4046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193571" y="2"/>
            <a:ext cx="1998428" cy="1998428"/>
          </a:xfrm>
          <a:prstGeom prst="rect">
            <a:avLst/>
          </a:prstGeom>
        </p:spPr>
      </p:pic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64773FFD-53B6-9B40-ACFD-738F71A79A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419" y="688255"/>
            <a:ext cx="10796155" cy="50710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5571E3-25B7-2E42-8985-5D5A6C777A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6190" y="1301203"/>
            <a:ext cx="4963887" cy="94491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100" b="0" i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US" dirty="0"/>
              <a:t>CLICK TO EDIT MASTER PAGE HEADING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6E3F46-A3DB-C140-BAA1-D992315B3A13}"/>
              </a:ext>
            </a:extLst>
          </p:cNvPr>
          <p:cNvCxnSpPr/>
          <p:nvPr userDrawn="1"/>
        </p:nvCxnSpPr>
        <p:spPr>
          <a:xfrm>
            <a:off x="705427" y="6308644"/>
            <a:ext cx="1078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69BB81-E998-3C48-AC8B-45C246104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1222" y="6356352"/>
            <a:ext cx="1894861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825" smtClean="0">
                <a:solidFill>
                  <a:schemeClr val="accent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/>
              <a:t>foreignbanks.org.uk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0E041FC-DF96-B246-8694-5EFB3E771A77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25" b="0" i="0" dirty="0">
                <a:solidFill>
                  <a:schemeClr val="accent1"/>
                </a:solidFill>
                <a:latin typeface="Inter UI Medium" panose="020B0502030000000004" pitchFamily="34" charset="0"/>
                <a:ea typeface="Inter UI Medium" panose="020B0502030000000004" pitchFamily="34" charset="0"/>
                <a:cs typeface="Inter UI Medium" panose="020B0502030000000004" pitchFamily="34" charset="0"/>
              </a:rPr>
              <a:t>Add your hashtag in the master slide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9515F93-9CA3-AB4B-9B15-A20E76E23118}"/>
              </a:ext>
            </a:extLst>
          </p:cNvPr>
          <p:cNvSpPr txBox="1">
            <a:spLocks/>
          </p:cNvSpPr>
          <p:nvPr userDrawn="1"/>
        </p:nvSpPr>
        <p:spPr>
          <a:xfrm>
            <a:off x="6606747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25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825" b="0" i="0" kern="1200" dirty="0" err="1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endParaRPr lang="en-GB" sz="825" b="1" dirty="0">
              <a:solidFill>
                <a:schemeClr val="accent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75DCBC1-4C21-254C-A63B-163DB91EEA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7043" y="6457908"/>
            <a:ext cx="206504" cy="20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403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65526-58BF-30FD-CEEC-8F9A4DA78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C2A56-BCFA-842D-DA95-F8DAE6597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D50FF-1908-4A4D-E4C1-00F248BB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0C75C-9DE2-B842-55F8-3A00DAFA3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177B2-DBD2-0D97-2342-15128B91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717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7B10-AEBC-1752-8075-A67F2A580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CE66F-0407-046C-8859-2A7C1A663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1C14E-BC8C-8DC8-C4A7-CAD77C59F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F5377-3238-6EDF-16AD-6B4B9843D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1BEEF-8707-614B-D6D6-8DC553D7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921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713D-FB5C-0B61-E76E-7FC4C7845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D1E6-BA2E-F782-9878-120A84F08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9EDC5-675D-4D13-3F4A-BEE4E2BA4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968E-137C-BB8F-D3FF-3A836A47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D64C7-4814-7B5A-BA61-6182AB1E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2214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CEC68-DF4F-5296-B995-75E770D9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8FAD7-AAB2-928D-2FEE-8B6B93867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2AAE8-C2C4-C5F4-415D-95618A7A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3DB39-B662-ABE2-5D1A-FED344CA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B2247-FB3C-A319-88D0-C2F4CC05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2207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D98CD-BF3F-CAD6-BFC9-D07B6B34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7B54B-3CC7-75E2-4C34-12F0FB875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22DE23-9544-2A23-4B14-85630C332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2F4C6-51FC-EE51-23C4-D8A50AC6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B0C8B-35FD-704A-1160-BBF2B325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04D6D-4E90-D9A0-7003-CE44DFF8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1918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133B-B74E-CE5A-8540-6EB1CC2B6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AD6EE-5DF3-FF18-5956-BFC505A77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9F32E-91D1-D680-2D6F-8A3D4EF19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388A0-658A-2977-3ECE-83232589F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D4315-1F01-5148-0553-A655F3E61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B60E3E-4732-453C-8B56-B2BAAE5C2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B6831D-A9A5-0444-4D0F-1F532915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E2872D-0EF3-8193-E02D-9E0E52C1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7738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97130-3E1E-7187-4519-9472F10B4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DE764-A35F-FC71-BA66-52273F31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58DCE-0639-3986-CD98-90C8E1EF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C2D89-6D58-AD51-EC5E-5A7F8722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099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8080AC-AD0A-74C3-0362-DE9D479BD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64A1A-9BF3-A68C-0321-87F91709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C2E1DE-A148-88C0-D37D-B90D96CD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428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B46E3-F1AC-3E19-2B0A-688E3356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63524-67B8-0346-DE99-A91B5E110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018A0-7C17-B84D-5265-EC658F99D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EB131-2A5F-C5B8-3413-6A04A9E5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95CA0-1C1C-C0B9-2CF3-8A260374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8C9A8-775C-21CF-4925-8A6BB37B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5065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22A05-3C40-5C2B-D29D-D6AE291D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26998-5BFA-10F2-F44E-A9572CD1C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D21BD-4CA1-9E6B-7BBD-C562E12E0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D7FB7-0732-C004-1A9C-27426395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77E32-2495-1202-7771-F6878010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A64E8-68E9-EB1D-74EA-8095C225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7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7321D17-3FEF-CF49-B2DB-E6B1AA1AD7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D6CBC1-73E3-5A45-8829-7AF78B4561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193571" y="2"/>
            <a:ext cx="1998428" cy="199842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FFB7BA6-63C5-2F49-BA54-F4B3BB36225F}"/>
              </a:ext>
            </a:extLst>
          </p:cNvPr>
          <p:cNvCxnSpPr/>
          <p:nvPr userDrawn="1"/>
        </p:nvCxnSpPr>
        <p:spPr>
          <a:xfrm>
            <a:off x="705427" y="6308644"/>
            <a:ext cx="1078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DAE707F-B06C-9745-8AA3-4C91293F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1222" y="6356352"/>
            <a:ext cx="1894861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825" smtClean="0">
                <a:solidFill>
                  <a:schemeClr val="accent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/>
              <a:t>foreignbanks.org.uk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28EF2C1-6F9F-4D46-876E-F07735BCA4D0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25" b="0" i="0" dirty="0">
                <a:solidFill>
                  <a:schemeClr val="accent1"/>
                </a:solidFill>
                <a:latin typeface="Inter UI Medium" panose="020B0502030000000004" pitchFamily="34" charset="0"/>
                <a:ea typeface="Inter UI Medium" panose="020B0502030000000004" pitchFamily="34" charset="0"/>
                <a:cs typeface="Inter UI Medium" panose="020B0502030000000004" pitchFamily="34" charset="0"/>
              </a:rPr>
              <a:t>Add your hashtag in the master slide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708AE0-93B7-AA42-B9D0-87D426430028}"/>
              </a:ext>
            </a:extLst>
          </p:cNvPr>
          <p:cNvSpPr txBox="1">
            <a:spLocks/>
          </p:cNvSpPr>
          <p:nvPr userDrawn="1"/>
        </p:nvSpPr>
        <p:spPr>
          <a:xfrm>
            <a:off x="6606747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25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825" b="0" i="0" kern="1200" dirty="0" err="1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endParaRPr lang="en-GB" sz="825" b="1" dirty="0">
              <a:solidFill>
                <a:schemeClr val="accent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0C9E07-471D-EA47-BDD3-B9C6054839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7043" y="6457908"/>
            <a:ext cx="206504" cy="20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817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6033-9BD8-2514-BFD3-CE794246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CB497-861E-917B-3DED-EB31BC1C7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A771C-3CCC-EE92-0F85-E207A5934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103FA-5F58-5206-37C4-C0672BB7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B978C-ACA2-5794-8F6E-D4639A99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1912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95A0FD-A013-321A-DC4A-6E85C1438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7DDAC-AF86-C256-08AB-930D0A19D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98336-3A5D-B251-6AB6-F9579BA5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FC42-CAEA-CCAE-02F7-BAAE022E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9C406-6B9F-CF05-4525-D71D99F0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2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9A09260-6B80-A94D-9E14-1AE77C1652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0417" y="688256"/>
            <a:ext cx="7489755" cy="4262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385763" indent="-385763" algn="l">
              <a:buFont typeface="+mj-lt"/>
              <a:buAutoNum type="arabicPeriod"/>
              <a:defRPr sz="1350" b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US" dirty="0"/>
              <a:t>CLICK TO EDIT MASTER SUB HEADING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F4CF2FB-9E20-C143-96C7-42EA17B3E11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0420" y="1644430"/>
            <a:ext cx="7489753" cy="41820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lang="en-GB" sz="1800" smtClean="0">
                <a:effectLst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Body copy. 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 cum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quiderum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laccullanti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culpario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consequia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dolorum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facerna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tquiati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beruntione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nobitatur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a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debis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nobit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et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essimi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, is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delenti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undiam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C62950F-C51D-8646-A027-8ADA05A11C19}"/>
              </a:ext>
            </a:extLst>
          </p:cNvPr>
          <p:cNvCxnSpPr/>
          <p:nvPr userDrawn="1"/>
        </p:nvCxnSpPr>
        <p:spPr>
          <a:xfrm>
            <a:off x="705427" y="6308644"/>
            <a:ext cx="1078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114A0B63-8E70-1F44-85D1-A3485A8EE7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193571" y="2"/>
            <a:ext cx="1998428" cy="1998428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CBC585-AECF-A941-B42F-78DDE167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1222" y="6356352"/>
            <a:ext cx="1894861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825" smtClean="0">
                <a:solidFill>
                  <a:schemeClr val="accent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/>
              <a:t>foreignbanks.org.uk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1A5F86-4527-C248-90BD-5F7B9CFA6E95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25" b="0" i="0" dirty="0">
                <a:solidFill>
                  <a:schemeClr val="accent1"/>
                </a:solidFill>
                <a:latin typeface="Inter UI Medium" panose="020B0502030000000004" pitchFamily="34" charset="0"/>
                <a:ea typeface="Inter UI Medium" panose="020B0502030000000004" pitchFamily="34" charset="0"/>
                <a:cs typeface="Inter UI Medium" panose="020B0502030000000004" pitchFamily="34" charset="0"/>
              </a:rPr>
              <a:t>Add your hashtag in the master slide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BA6DB7C-0A53-DB4C-867B-4B0E602086DC}"/>
              </a:ext>
            </a:extLst>
          </p:cNvPr>
          <p:cNvSpPr txBox="1">
            <a:spLocks/>
          </p:cNvSpPr>
          <p:nvPr userDrawn="1"/>
        </p:nvSpPr>
        <p:spPr>
          <a:xfrm>
            <a:off x="6606747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25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825" b="0" i="0" kern="1200" dirty="0" err="1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endParaRPr lang="en-GB" sz="825" b="1" dirty="0">
              <a:solidFill>
                <a:schemeClr val="accent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EECA72C-8C1B-7542-8419-3225DE5514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99730" y="6433195"/>
            <a:ext cx="260865" cy="26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47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98305B-5847-D848-9585-8D461C2ABB59}"/>
              </a:ext>
            </a:extLst>
          </p:cNvPr>
          <p:cNvCxnSpPr/>
          <p:nvPr userDrawn="1"/>
        </p:nvCxnSpPr>
        <p:spPr>
          <a:xfrm>
            <a:off x="705427" y="6308644"/>
            <a:ext cx="1078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E7484760-DEE2-1C4B-8B88-F42622926F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193571" y="2"/>
            <a:ext cx="1998428" cy="1998428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720F460-1BEB-8645-8E02-D0853E12D8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0419" y="1680874"/>
            <a:ext cx="6254895" cy="3500725"/>
          </a:xfrm>
          <a:prstGeom prst="rect">
            <a:avLst/>
          </a:prstGeom>
        </p:spPr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5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pPr lvl="0"/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</a:t>
            </a:r>
            <a:endParaRPr lang="en-US" dirty="0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</a:t>
            </a:r>
            <a:endParaRPr lang="en-US" dirty="0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</a:t>
            </a:r>
            <a:endParaRPr lang="en-US" dirty="0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Peri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quiate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mo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quas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ipsandu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citatur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serspiciti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</a:t>
            </a:r>
            <a:r>
              <a:rPr lang="en-GB" dirty="0" err="1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numquia</a:t>
            </a:r>
            <a:r>
              <a:rPr lang="en-GB" dirty="0">
                <a:solidFill>
                  <a:srgbClr val="00204B"/>
                </a:solidFill>
                <a:effectLst/>
                <a:latin typeface="Inter UI" panose="020B0502030000000004" pitchFamily="34" charset="0"/>
              </a:rPr>
              <a:t> core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372EBC-B76B-F747-8749-A93D5304C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1222" y="6356352"/>
            <a:ext cx="1894861" cy="365125"/>
          </a:xfrm>
          <a:prstGeom prst="rect">
            <a:avLst/>
          </a:prstGeom>
        </p:spPr>
        <p:txBody>
          <a:bodyPr anchor="ctr"/>
          <a:lstStyle>
            <a:lvl1pPr algn="r">
              <a:defRPr lang="en-GB" sz="825" smtClean="0">
                <a:solidFill>
                  <a:schemeClr val="accent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GB"/>
              <a:t>foreignbanks.org.uk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0742B57-B355-684E-82F8-E5C3BD8F9BB0}"/>
              </a:ext>
            </a:extLst>
          </p:cNvPr>
          <p:cNvSpPr txBox="1">
            <a:spLocks/>
          </p:cNvSpPr>
          <p:nvPr userDrawn="1"/>
        </p:nvSpPr>
        <p:spPr>
          <a:xfrm>
            <a:off x="606731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25" b="0" i="0">
                <a:solidFill>
                  <a:schemeClr val="accent1"/>
                </a:solidFill>
                <a:latin typeface="Inter UI Medium" panose="020B0502030000000004" pitchFamily="34" charset="0"/>
                <a:ea typeface="Inter UI Medium" panose="020B0502030000000004" pitchFamily="34" charset="0"/>
                <a:cs typeface="Inter UI Medium" panose="020B0502030000000004" pitchFamily="34" charset="0"/>
              </a:rPr>
              <a:t>Add your hashtag in the master slide</a:t>
            </a:r>
            <a:endParaRPr lang="en-GB" sz="825" b="0" i="0" dirty="0">
              <a:solidFill>
                <a:schemeClr val="accent1"/>
              </a:solidFill>
              <a:latin typeface="Inter UI Medium" panose="020B0502030000000004" pitchFamily="34" charset="0"/>
              <a:ea typeface="Inter UI Medium" panose="020B0502030000000004" pitchFamily="34" charset="0"/>
              <a:cs typeface="Inter UI Medium" panose="020B0502030000000004" pitchFamily="34" charset="0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91DB7CE-398E-F640-97AF-85C60167CF45}"/>
              </a:ext>
            </a:extLst>
          </p:cNvPr>
          <p:cNvSpPr txBox="1">
            <a:spLocks/>
          </p:cNvSpPr>
          <p:nvPr userDrawn="1"/>
        </p:nvSpPr>
        <p:spPr>
          <a:xfrm>
            <a:off x="6606747" y="63563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lang="en-GB" sz="12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25" b="0" i="0" kern="1200" dirty="0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@</a:t>
            </a:r>
            <a:r>
              <a:rPr lang="en-GB" sz="825" b="0" i="0" kern="1200" dirty="0" err="1">
                <a:solidFill>
                  <a:schemeClr val="accent1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foreignbanksuk</a:t>
            </a:r>
            <a:endParaRPr lang="en-GB" sz="825" b="1" dirty="0">
              <a:solidFill>
                <a:schemeClr val="accent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64185D3-34C3-C342-8486-4138FE025F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7043" y="6457908"/>
            <a:ext cx="206504" cy="206504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50E7B2B9-7B5C-3F4E-BB9B-4A0A57CE45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0419" y="688256"/>
            <a:ext cx="7530943" cy="4568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100" b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322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DC25-28BF-DF05-F920-CC7A43A28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721462-D3EB-9CF0-1924-DCD5454B7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7B695-72C5-9F5A-677D-8BB8C2E9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3361D-21A0-92F9-751C-A59FFEAB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84C77-DF2A-9C47-8F90-4D0BBFE4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4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FF75-DDCA-34B4-3460-85094D80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0B5B5-15E5-5F90-1637-697DD576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1A485-E6D8-20AF-0379-B12F01CD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99B2C-CAD0-8F21-56E8-C8B52D55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17B7B-D901-A6E8-1CF2-0CD41D11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97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CA62F3C-AB28-ED4E-B388-28CB6F21B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8193" y="6356352"/>
            <a:ext cx="2395583" cy="365125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6E5C32-4F1A-3DFD-F5EB-9C0AAAFA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ADDD7-9A9D-23A0-4828-2EA8C141F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3735-FBD1-53BB-219B-BBC773D87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CBE182-A9B4-4674-AED2-F423AD8D4AC9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41B5-D00D-D9BB-9282-6D410C1B1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CF67C-C361-08A3-7399-CA4E98F1B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EED3E7-38F4-4B93-A336-99112621A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4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485841-5E64-D1C5-AB59-017E60055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70191-7E87-0E7E-FE1C-814D6C76E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5BC3-4342-1BBA-E6E6-C295417BE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423BAA-44CF-422D-9FFD-7DC9BD5556B7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24BD-640A-CA5A-9E3E-C3F92690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CDEE1-D361-604E-CD35-A11403F40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21454A-7596-494D-B19B-9D4901590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20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04E80C-B2F9-24A0-2D21-C22688E07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7064F-1D3E-536D-DE48-81FACED3A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B97B-676F-195B-BD5F-0BDA25552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BB62A-FB1E-4353-894B-49A5031D267F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6CCCF-364F-4014-4211-41633AFA2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F23B8-93B4-7313-0D56-CD3F75AC0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3FAAEE-F9F5-4FCB-A317-8C543E453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6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DF64D2-EFD1-6002-FCB0-49A0C1A6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B09AC-E632-C8F8-8900-DD9A26DF2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BC4A3-623E-C7AF-B2AC-4ED35CB1D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0260DB-2B07-4E90-845F-F91731024892}" type="datetimeFigureOut">
              <a:rPr lang="en-GB" smtClean="0"/>
              <a:t>04/07/2025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570DF-684D-263D-E421-447EB0791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C0BA3-EB0F-7311-3F45-D46359F0F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1034BE-5E01-451F-8B8B-217067C08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51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23" Type="http://schemas.openxmlformats.org/officeDocument/2006/relationships/image" Target="../media/image25.svg"/><Relationship Id="rId10" Type="http://schemas.openxmlformats.org/officeDocument/2006/relationships/image" Target="../media/image12.png"/><Relationship Id="rId19" Type="http://schemas.openxmlformats.org/officeDocument/2006/relationships/image" Target="../media/image21.sv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8459AB-B01F-9E8D-1D1D-7B59C0E48782}"/>
              </a:ext>
            </a:extLst>
          </p:cNvPr>
          <p:cNvCxnSpPr/>
          <p:nvPr/>
        </p:nvCxnSpPr>
        <p:spPr>
          <a:xfrm>
            <a:off x="10064798" y="2461149"/>
            <a:ext cx="0" cy="7459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ED8B16-4DE6-A1A8-F073-707231DE3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11398"/>
              </p:ext>
            </p:extLst>
          </p:nvPr>
        </p:nvGraphicFramePr>
        <p:xfrm>
          <a:off x="487417" y="2078100"/>
          <a:ext cx="11217166" cy="3236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61EE24-D35E-6449-F0E5-67166A4FFE60}"/>
              </a:ext>
            </a:extLst>
          </p:cNvPr>
          <p:cNvCxnSpPr/>
          <p:nvPr/>
        </p:nvCxnSpPr>
        <p:spPr>
          <a:xfrm>
            <a:off x="1962770" y="4095076"/>
            <a:ext cx="0" cy="745958"/>
          </a:xfrm>
          <a:prstGeom prst="line">
            <a:avLst/>
          </a:prstGeom>
          <a:ln w="38100">
            <a:solidFill>
              <a:srgbClr val="0020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8B6077-4648-1DDB-04CE-E7AA7E71271E}"/>
              </a:ext>
            </a:extLst>
          </p:cNvPr>
          <p:cNvCxnSpPr/>
          <p:nvPr/>
        </p:nvCxnSpPr>
        <p:spPr>
          <a:xfrm>
            <a:off x="4644955" y="2461149"/>
            <a:ext cx="0" cy="745958"/>
          </a:xfrm>
          <a:prstGeom prst="line">
            <a:avLst/>
          </a:prstGeom>
          <a:ln w="38100">
            <a:solidFill>
              <a:srgbClr val="0020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E162DF-69CE-9681-4451-990DC4DA42E7}"/>
              </a:ext>
            </a:extLst>
          </p:cNvPr>
          <p:cNvCxnSpPr/>
          <p:nvPr/>
        </p:nvCxnSpPr>
        <p:spPr>
          <a:xfrm>
            <a:off x="7405819" y="4169416"/>
            <a:ext cx="0" cy="745958"/>
          </a:xfrm>
          <a:prstGeom prst="line">
            <a:avLst/>
          </a:prstGeom>
          <a:ln w="38100">
            <a:solidFill>
              <a:srgbClr val="0020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37CA163-77E9-88BF-68B5-5F1D8939331C}"/>
              </a:ext>
            </a:extLst>
          </p:cNvPr>
          <p:cNvSpPr/>
          <p:nvPr/>
        </p:nvSpPr>
        <p:spPr>
          <a:xfrm>
            <a:off x="607214" y="5084470"/>
            <a:ext cx="2711112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400" b="0" i="0" dirty="0">
                <a:solidFill>
                  <a:srgbClr val="00204B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Financial Services and Markets Act (FSMA 2023), assigning the secondary international competitiveness and growth objective (SICGO) to the PRA and FCA, received royal assent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2B2E27-5458-C7DE-9984-C8219AB7A504}"/>
              </a:ext>
            </a:extLst>
          </p:cNvPr>
          <p:cNvSpPr/>
          <p:nvPr/>
        </p:nvSpPr>
        <p:spPr>
          <a:xfrm>
            <a:off x="3193417" y="1170009"/>
            <a:ext cx="2903075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House of Lords Financial Services Regulation Committee The Committee was created following the passing of FSMA 2023 and opened an inquiry/call for evidence on the SICGO</a:t>
            </a:r>
            <a:endParaRPr lang="en-US" sz="14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D3E5A3-2155-A8D4-163B-4D4AC711830E}"/>
              </a:ext>
            </a:extLst>
          </p:cNvPr>
          <p:cNvSpPr txBox="1"/>
          <p:nvPr/>
        </p:nvSpPr>
        <p:spPr>
          <a:xfrm>
            <a:off x="62306" y="141896"/>
            <a:ext cx="1028198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House of Lords Financial Services Regulation Committee – Report on the PRA and FCA’s Secondary Objective - </a:t>
            </a:r>
            <a:r>
              <a:rPr lang="en-US" sz="2200" b="1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Background</a:t>
            </a:r>
            <a:endParaRPr lang="en-GB" sz="2200" b="1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GB" sz="2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8E133DE-00E6-5AFB-980C-2FD1ABD21D9D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00204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0414611" y="-83"/>
            <a:ext cx="1777389" cy="104042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C56BB89-0B13-5754-905D-F0A35F2512BA}"/>
              </a:ext>
            </a:extLst>
          </p:cNvPr>
          <p:cNvSpPr/>
          <p:nvPr/>
        </p:nvSpPr>
        <p:spPr>
          <a:xfrm>
            <a:off x="3765886" y="4737078"/>
            <a:ext cx="2711112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4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E6358-0F75-16DD-5851-F6B6A5D28CD8}"/>
              </a:ext>
            </a:extLst>
          </p:cNvPr>
          <p:cNvSpPr/>
          <p:nvPr/>
        </p:nvSpPr>
        <p:spPr>
          <a:xfrm>
            <a:off x="5753490" y="5004268"/>
            <a:ext cx="3304657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400" b="0" i="0" dirty="0">
                <a:solidFill>
                  <a:srgbClr val="00204B"/>
                </a:solidFill>
                <a:effectLst/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Committee held oral evidence sessions with policymakers, </a:t>
            </a:r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trade association representatives and market participants of the financial services sector to investigate the SICGO</a:t>
            </a:r>
            <a:endParaRPr lang="en-US" sz="14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C12A54-9D54-1672-1F0E-5C1410A996DB}"/>
              </a:ext>
            </a:extLst>
          </p:cNvPr>
          <p:cNvSpPr/>
          <p:nvPr/>
        </p:nvSpPr>
        <p:spPr>
          <a:xfrm>
            <a:off x="8709242" y="1304856"/>
            <a:ext cx="2711112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rgbClr val="FF0000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Committee published a report ‘Growing pains: clarity and culture change required’, </a:t>
            </a:r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based on the written and oral evidence received</a:t>
            </a:r>
            <a:endParaRPr lang="en-US" sz="1400" i="0" dirty="0">
              <a:solidFill>
                <a:srgbClr val="FF0000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B9C759-3D64-073E-6D77-BF1F918EF859}"/>
              </a:ext>
            </a:extLst>
          </p:cNvPr>
          <p:cNvSpPr txBox="1"/>
          <p:nvPr/>
        </p:nvSpPr>
        <p:spPr>
          <a:xfrm>
            <a:off x="11837541" y="6503542"/>
            <a:ext cx="571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1</a:t>
            </a:r>
            <a:endParaRPr lang="en-GB" sz="1400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7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2FCFC-E862-C66A-A321-119CBB3EE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3FA2300-E1B8-A471-0D4A-F3F2BC80D0DF}"/>
              </a:ext>
            </a:extLst>
          </p:cNvPr>
          <p:cNvSpPr/>
          <p:nvPr/>
        </p:nvSpPr>
        <p:spPr>
          <a:xfrm>
            <a:off x="1876928" y="1119497"/>
            <a:ext cx="2711112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6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B7AE2F-D6A8-AB18-F9B3-5EDFF19DD076}"/>
              </a:ext>
            </a:extLst>
          </p:cNvPr>
          <p:cNvSpPr txBox="1"/>
          <p:nvPr/>
        </p:nvSpPr>
        <p:spPr>
          <a:xfrm>
            <a:off x="62305" y="141896"/>
            <a:ext cx="1047455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House of Lords Financial Services Regulation Committee – Report on the PRA and FCA’s Secondary Objective - </a:t>
            </a:r>
            <a:r>
              <a:rPr lang="en-US" sz="2200" b="1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Regulatory Barriers</a:t>
            </a:r>
            <a:endParaRPr lang="en-GB" sz="2200" b="1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2200" b="1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GB" sz="20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E59C72-7070-3FA3-09DA-E01175A6B0B2}"/>
              </a:ext>
            </a:extLst>
          </p:cNvPr>
          <p:cNvSpPr/>
          <p:nvPr/>
        </p:nvSpPr>
        <p:spPr>
          <a:xfrm>
            <a:off x="3671139" y="8065161"/>
            <a:ext cx="297479" cy="159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4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13D1B1-83B1-F5EB-F81C-3CA1950BD4D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204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0414611" y="-83"/>
            <a:ext cx="1777389" cy="10404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596F7D-3DFE-EA6A-E7EE-93815BE4B635}"/>
              </a:ext>
            </a:extLst>
          </p:cNvPr>
          <p:cNvSpPr txBox="1"/>
          <p:nvPr/>
        </p:nvSpPr>
        <p:spPr>
          <a:xfrm>
            <a:off x="62305" y="984873"/>
            <a:ext cx="10352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Report sets out a list of 10 key regulatory barriers to international competitiveness and growth</a:t>
            </a:r>
            <a:endParaRPr lang="en-GB" sz="14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58C4105F-E794-0B8A-F189-E5CA73A4FAF0}"/>
              </a:ext>
            </a:extLst>
          </p:cNvPr>
          <p:cNvSpPr txBox="1"/>
          <p:nvPr/>
        </p:nvSpPr>
        <p:spPr>
          <a:xfrm>
            <a:off x="11837541" y="6503542"/>
            <a:ext cx="571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2</a:t>
            </a:r>
            <a:endParaRPr lang="en-GB" sz="1400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185858-A5DA-384D-4D0E-885AFB2BCA95}"/>
              </a:ext>
            </a:extLst>
          </p:cNvPr>
          <p:cNvSpPr txBox="1"/>
          <p:nvPr/>
        </p:nvSpPr>
        <p:spPr>
          <a:xfrm>
            <a:off x="254599" y="1404963"/>
            <a:ext cx="5454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Risk-aversion</a:t>
            </a:r>
          </a:p>
          <a:p>
            <a:pPr algn="ctr"/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 deeply entrenched culture of risk aversion. If left unchanged, this culture can undermine trust between the regulators and industry.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D747C9-3224-AD6C-DFAD-95FA93D3154B}"/>
              </a:ext>
            </a:extLst>
          </p:cNvPr>
          <p:cNvSpPr txBox="1"/>
          <p:nvPr/>
        </p:nvSpPr>
        <p:spPr>
          <a:xfrm>
            <a:off x="269441" y="2282049"/>
            <a:ext cx="5454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Cost of compliance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pPr algn="just"/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 disproportionately high cost of compliance and complex regulatory </a:t>
            </a:r>
          </a:p>
          <a:p>
            <a:pPr algn="just"/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landscape, driven by expansion and overlap in the regulators’ remits and </a:t>
            </a:r>
          </a:p>
          <a:p>
            <a:pPr algn="just"/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by the volume and scope of regulatory activity.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1406F6-2EA9-33DC-2BEA-404708BB695A}"/>
              </a:ext>
            </a:extLst>
          </p:cNvPr>
          <p:cNvSpPr txBox="1"/>
          <p:nvPr/>
        </p:nvSpPr>
        <p:spPr>
          <a:xfrm>
            <a:off x="284283" y="3343801"/>
            <a:ext cx="5454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Operational inefficiencies at the regulators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Operational inefficiencies place the UK at a competitive international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disadvantage, in particular through its slow rate of </a:t>
            </a:r>
            <a:r>
              <a:rPr lang="en-US" sz="1200" dirty="0" err="1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authorisation</a:t>
            </a:r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of firms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and funds and constraints on innovation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C19D72-76BE-AE5D-4237-BC7503F35742}"/>
              </a:ext>
            </a:extLst>
          </p:cNvPr>
          <p:cNvSpPr txBox="1"/>
          <p:nvPr/>
        </p:nvSpPr>
        <p:spPr>
          <a:xfrm>
            <a:off x="268621" y="5553308"/>
            <a:ext cx="54543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Regulatory uncertainty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Regulatory uncertainty has created the perception of a regulatory penalty on investment in UK businesses, driven by the lack of clarity under the Consumer Duty and the FOS’s evolution into a quasi-regulator.</a:t>
            </a:r>
          </a:p>
          <a:p>
            <a:endParaRPr lang="en-US" sz="11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1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C9A8AEE-8934-B3FB-13A3-AA65005C4E63}"/>
              </a:ext>
            </a:extLst>
          </p:cNvPr>
          <p:cNvSpPr txBox="1"/>
          <p:nvPr/>
        </p:nvSpPr>
        <p:spPr>
          <a:xfrm>
            <a:off x="299126" y="4405475"/>
            <a:ext cx="5454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Lack of proportionality</a:t>
            </a:r>
          </a:p>
          <a:p>
            <a:pPr algn="ctr"/>
            <a:endParaRPr lang="en-US" sz="1200" b="1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 lack of proportionality in the regulators’ approach, such as the FCA’s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failure to sufficiently distinguish between wholesale and retail markets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or the PRA’s approach to capital requirements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60FE0F-FD6F-B835-ADB8-D7A7F2F07EE3}"/>
              </a:ext>
            </a:extLst>
          </p:cNvPr>
          <p:cNvSpPr txBox="1"/>
          <p:nvPr/>
        </p:nvSpPr>
        <p:spPr>
          <a:xfrm>
            <a:off x="6376193" y="1415760"/>
            <a:ext cx="5454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Capital requirements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cumulative impact of regulatory capital and MREL requirements.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A90397C-DED9-E08D-1970-18B775812799}"/>
              </a:ext>
            </a:extLst>
          </p:cNvPr>
          <p:cNvSpPr txBox="1"/>
          <p:nvPr/>
        </p:nvSpPr>
        <p:spPr>
          <a:xfrm>
            <a:off x="6383225" y="2189716"/>
            <a:ext cx="5454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Low financial literacy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Low financial literacy and lack of trust in the financial services sector.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Government must do more to improve financial education, and the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FCA must do more to make available the support UK consumers need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In managing their savings.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0B3DB3E-628E-8C9D-AAFB-0749FE81DCF0}"/>
              </a:ext>
            </a:extLst>
          </p:cNvPr>
          <p:cNvSpPr txBox="1"/>
          <p:nvPr/>
        </p:nvSpPr>
        <p:spPr>
          <a:xfrm>
            <a:off x="6376193" y="3355023"/>
            <a:ext cx="5454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Restrictions on savings</a:t>
            </a:r>
          </a:p>
          <a:p>
            <a:pPr algn="ctr"/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Restrictions on how savings are managed by institutional investors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constrain the depth of capital that is available for productive investment.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26FB3E-F2AC-BD95-FAEF-993C0F3141A9}"/>
              </a:ext>
            </a:extLst>
          </p:cNvPr>
          <p:cNvSpPr txBox="1"/>
          <p:nvPr/>
        </p:nvSpPr>
        <p:spPr>
          <a:xfrm>
            <a:off x="6376193" y="4263815"/>
            <a:ext cx="5454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Insufficient Metrics</a:t>
            </a:r>
          </a:p>
          <a:p>
            <a:pPr algn="ctr"/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current set of metrics produced by the regulators is limited to operational issues and cannot in its current form be treated as a barometer for success in advancing the secondary objective. The Government must do more to commission academic research into how regulation can support growth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0BA4C49-A83D-D3E7-1778-777A07BCFD86}"/>
              </a:ext>
            </a:extLst>
          </p:cNvPr>
          <p:cNvSpPr txBox="1"/>
          <p:nvPr/>
        </p:nvSpPr>
        <p:spPr>
          <a:xfrm>
            <a:off x="6376193" y="5615384"/>
            <a:ext cx="545431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         Inadequate guidance from Government</a:t>
            </a:r>
          </a:p>
          <a:p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Inadequate guidance from the Government as to how it sees financial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services regulation supporting its growth strategy. The Government can </a:t>
            </a:r>
          </a:p>
          <a:p>
            <a:r>
              <a:rPr lang="en-US" sz="12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and should provide parameters and clear direction to the regulators, including through the use of benchmarks. </a:t>
            </a:r>
          </a:p>
          <a:p>
            <a:endParaRPr lang="en-US" sz="11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51" name="Graphic 50" descr="Badge 1 with solid fill">
            <a:extLst>
              <a:ext uri="{FF2B5EF4-FFF2-40B4-BE49-F238E27FC236}">
                <a16:creationId xmlns:a16="http://schemas.microsoft.com/office/drawing/2014/main" id="{CFEA21FB-E00F-1A1E-C9AD-627028B988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9126" y="1326002"/>
            <a:ext cx="403573" cy="403573"/>
          </a:xfrm>
          <a:prstGeom prst="rect">
            <a:avLst/>
          </a:prstGeom>
        </p:spPr>
      </p:pic>
      <p:pic>
        <p:nvPicPr>
          <p:cNvPr id="54" name="Graphic 53" descr="Badge with solid fill">
            <a:extLst>
              <a:ext uri="{FF2B5EF4-FFF2-40B4-BE49-F238E27FC236}">
                <a16:creationId xmlns:a16="http://schemas.microsoft.com/office/drawing/2014/main" id="{CFD69183-C13C-18C3-ED25-2E526826D3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9499" y="2213765"/>
            <a:ext cx="403200" cy="403200"/>
          </a:xfrm>
          <a:prstGeom prst="rect">
            <a:avLst/>
          </a:prstGeom>
        </p:spPr>
      </p:pic>
      <p:pic>
        <p:nvPicPr>
          <p:cNvPr id="57" name="Graphic 56" descr="Badge 3 with solid fill">
            <a:extLst>
              <a:ext uri="{FF2B5EF4-FFF2-40B4-BE49-F238E27FC236}">
                <a16:creationId xmlns:a16="http://schemas.microsoft.com/office/drawing/2014/main" id="{63F8CE29-7431-FBC1-D123-C948DDC21A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9499" y="3260743"/>
            <a:ext cx="403200" cy="403200"/>
          </a:xfrm>
          <a:prstGeom prst="rect">
            <a:avLst/>
          </a:prstGeom>
        </p:spPr>
      </p:pic>
      <p:pic>
        <p:nvPicPr>
          <p:cNvPr id="59" name="Graphic 58" descr="Badge 4 with solid fill">
            <a:extLst>
              <a:ext uri="{FF2B5EF4-FFF2-40B4-BE49-F238E27FC236}">
                <a16:creationId xmlns:a16="http://schemas.microsoft.com/office/drawing/2014/main" id="{C7F16B4E-E0B9-93FD-6F64-4FE10A8A20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4831" y="4340216"/>
            <a:ext cx="403200" cy="403200"/>
          </a:xfrm>
          <a:prstGeom prst="rect">
            <a:avLst/>
          </a:prstGeom>
        </p:spPr>
      </p:pic>
      <p:pic>
        <p:nvPicPr>
          <p:cNvPr id="1028" name="Graphic 1027" descr="Badge 5 with solid fill">
            <a:extLst>
              <a:ext uri="{FF2B5EF4-FFF2-40B4-BE49-F238E27FC236}">
                <a16:creationId xmlns:a16="http://schemas.microsoft.com/office/drawing/2014/main" id="{7AD36261-5E64-144D-A755-0229EF25E7F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4831" y="5481847"/>
            <a:ext cx="403200" cy="403200"/>
          </a:xfrm>
          <a:prstGeom prst="rect">
            <a:avLst/>
          </a:prstGeom>
        </p:spPr>
      </p:pic>
      <p:pic>
        <p:nvPicPr>
          <p:cNvPr id="1030" name="Graphic 1029" descr="Badge 6 with solid fill">
            <a:extLst>
              <a:ext uri="{FF2B5EF4-FFF2-40B4-BE49-F238E27FC236}">
                <a16:creationId xmlns:a16="http://schemas.microsoft.com/office/drawing/2014/main" id="{1454C20F-8FAB-598E-2305-03788764DD1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402663" y="1326375"/>
            <a:ext cx="403200" cy="403200"/>
          </a:xfrm>
          <a:prstGeom prst="rect">
            <a:avLst/>
          </a:prstGeom>
        </p:spPr>
      </p:pic>
      <p:pic>
        <p:nvPicPr>
          <p:cNvPr id="1032" name="Graphic 1031" descr="Badge 7 with solid fill">
            <a:extLst>
              <a:ext uri="{FF2B5EF4-FFF2-40B4-BE49-F238E27FC236}">
                <a16:creationId xmlns:a16="http://schemas.microsoft.com/office/drawing/2014/main" id="{505C569B-B998-414C-79FD-7880483F0B1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402663" y="2129245"/>
            <a:ext cx="403200" cy="403200"/>
          </a:xfrm>
          <a:prstGeom prst="rect">
            <a:avLst/>
          </a:prstGeom>
        </p:spPr>
      </p:pic>
      <p:pic>
        <p:nvPicPr>
          <p:cNvPr id="1037" name="Graphic 1036" descr="Badge 8 with solid fill">
            <a:extLst>
              <a:ext uri="{FF2B5EF4-FFF2-40B4-BE49-F238E27FC236}">
                <a16:creationId xmlns:a16="http://schemas.microsoft.com/office/drawing/2014/main" id="{93378265-BECD-D85F-A51D-FBE10CEAD41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02663" y="3299728"/>
            <a:ext cx="403200" cy="403200"/>
          </a:xfrm>
          <a:prstGeom prst="rect">
            <a:avLst/>
          </a:prstGeom>
        </p:spPr>
      </p:pic>
      <p:pic>
        <p:nvPicPr>
          <p:cNvPr id="1039" name="Graphic 1038" descr="Badge 9 with solid fill">
            <a:extLst>
              <a:ext uri="{FF2B5EF4-FFF2-40B4-BE49-F238E27FC236}">
                <a16:creationId xmlns:a16="http://schemas.microsoft.com/office/drawing/2014/main" id="{9C2A9F96-ECF8-3DE7-278A-2F2733BB7BC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402663" y="4193771"/>
            <a:ext cx="403200" cy="403200"/>
          </a:xfrm>
          <a:prstGeom prst="rect">
            <a:avLst/>
          </a:prstGeom>
        </p:spPr>
      </p:pic>
      <p:pic>
        <p:nvPicPr>
          <p:cNvPr id="1041" name="Graphic 1040" descr="Badge 10 with solid fill">
            <a:extLst>
              <a:ext uri="{FF2B5EF4-FFF2-40B4-BE49-F238E27FC236}">
                <a16:creationId xmlns:a16="http://schemas.microsoft.com/office/drawing/2014/main" id="{911C609B-222D-67C5-D377-6DB5A64816D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402663" y="5553308"/>
            <a:ext cx="40320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6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3ED3E5A3-2155-A8D4-163B-4D4AC711830E}"/>
              </a:ext>
            </a:extLst>
          </p:cNvPr>
          <p:cNvSpPr txBox="1"/>
          <p:nvPr/>
        </p:nvSpPr>
        <p:spPr>
          <a:xfrm>
            <a:off x="62305" y="141896"/>
            <a:ext cx="1063404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House of Lords Financial Services Regulation Committee – Report on the PRA and FCA’s Secondary Objective - </a:t>
            </a:r>
            <a:r>
              <a:rPr lang="en-US" sz="2200" b="1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Recommendations</a:t>
            </a:r>
            <a:endParaRPr lang="en-GB" sz="2200" b="1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endParaRPr lang="en-GB" sz="2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8E133DE-00E6-5AFB-980C-2FD1ABD21D9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204B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0414611" y="-83"/>
            <a:ext cx="1777389" cy="104042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C56BB89-0B13-5754-905D-F0A35F2512BA}"/>
              </a:ext>
            </a:extLst>
          </p:cNvPr>
          <p:cNvSpPr/>
          <p:nvPr/>
        </p:nvSpPr>
        <p:spPr>
          <a:xfrm>
            <a:off x="3765886" y="4737078"/>
            <a:ext cx="2711112" cy="1155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400" b="0" i="0" dirty="0">
              <a:solidFill>
                <a:srgbClr val="00204B"/>
              </a:solidFill>
              <a:effectLst/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C63AE7-1E10-ACCD-1FC1-46110D76731E}"/>
              </a:ext>
            </a:extLst>
          </p:cNvPr>
          <p:cNvSpPr txBox="1"/>
          <p:nvPr/>
        </p:nvSpPr>
        <p:spPr>
          <a:xfrm>
            <a:off x="62306" y="1068486"/>
            <a:ext cx="10352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In the report, the Committee sets out recommendations to the Regulators and Government grouped under the following three themes</a:t>
            </a:r>
            <a:endParaRPr lang="en-GB" sz="14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992CE91-30C2-D0F3-C5D3-B96D755C6056}"/>
              </a:ext>
            </a:extLst>
          </p:cNvPr>
          <p:cNvSpPr/>
          <p:nvPr/>
        </p:nvSpPr>
        <p:spPr>
          <a:xfrm>
            <a:off x="629642" y="2088528"/>
            <a:ext cx="3240000" cy="4212000"/>
          </a:xfrm>
          <a:prstGeom prst="roundRect">
            <a:avLst/>
          </a:prstGeom>
          <a:solidFill>
            <a:srgbClr val="00204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Assess the cumulative burden of compliance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Streamline regulatory processes to enhance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Accelerate </a:t>
            </a:r>
            <a:r>
              <a:rPr lang="en-US" sz="1400" dirty="0" err="1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authorisation</a:t>
            </a: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timelines and improve supervisory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Enhance clarity and consistency in regulatory expectations</a:t>
            </a:r>
          </a:p>
          <a:p>
            <a:pPr algn="just"/>
            <a:endParaRPr lang="en-US" sz="1400" dirty="0">
              <a:solidFill>
                <a:schemeClr val="bg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D3FFE08-242C-6F17-C07F-B37BF95BB713}"/>
              </a:ext>
            </a:extLst>
          </p:cNvPr>
          <p:cNvSpPr/>
          <p:nvPr/>
        </p:nvSpPr>
        <p:spPr>
          <a:xfrm>
            <a:off x="4476358" y="2088528"/>
            <a:ext cx="3240000" cy="4212000"/>
          </a:xfrm>
          <a:prstGeom prst="roundRect">
            <a:avLst/>
          </a:prstGeom>
          <a:solidFill>
            <a:srgbClr val="00204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200" dirty="0"/>
              <a:t> </a:t>
            </a:r>
          </a:p>
          <a:p>
            <a:pPr algn="just"/>
            <a:endParaRPr lang="en-US" sz="1200" dirty="0"/>
          </a:p>
          <a:p>
            <a:pPr algn="just"/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Review and tailor capital requirements for UK domestic lenders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Assess the cumulative impact of capital and MREL requirements on lending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Improve efficiency of regulatory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Promote productive investment and innovation financing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Enhance financial literacy and consumer guidance</a:t>
            </a:r>
          </a:p>
          <a:p>
            <a:pPr algn="just"/>
            <a:endParaRPr lang="en-US" sz="14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19C4899-55B4-8206-47E9-DB08E5C6F08C}"/>
              </a:ext>
            </a:extLst>
          </p:cNvPr>
          <p:cNvSpPr/>
          <p:nvPr/>
        </p:nvSpPr>
        <p:spPr>
          <a:xfrm>
            <a:off x="8323074" y="2088528"/>
            <a:ext cx="3240000" cy="4212000"/>
          </a:xfrm>
          <a:prstGeom prst="roundRect">
            <a:avLst/>
          </a:prstGeom>
          <a:solidFill>
            <a:srgbClr val="00204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1200" dirty="0"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8845A3-81E7-679A-29F5-541A3D6456EE}"/>
              </a:ext>
            </a:extLst>
          </p:cNvPr>
          <p:cNvSpPr/>
          <p:nvPr/>
        </p:nvSpPr>
        <p:spPr>
          <a:xfrm>
            <a:off x="710642" y="1705936"/>
            <a:ext cx="3078000" cy="1058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1. </a:t>
            </a:r>
            <a:r>
              <a:rPr lang="en-US" sz="1400" b="1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secondary objective in the financial services sector</a:t>
            </a:r>
            <a:endParaRPr lang="en-GB" sz="1400" b="1" dirty="0">
              <a:solidFill>
                <a:schemeClr val="tx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459B2F2-861E-86AB-42AA-FBB0F842BACD}"/>
              </a:ext>
            </a:extLst>
          </p:cNvPr>
          <p:cNvSpPr/>
          <p:nvPr/>
        </p:nvSpPr>
        <p:spPr>
          <a:xfrm>
            <a:off x="4556642" y="1705936"/>
            <a:ext cx="3078000" cy="1058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2.</a:t>
            </a:r>
            <a:r>
              <a:rPr lang="en-US" sz="1400" b="1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 The secondary objective and the wider economy</a:t>
            </a:r>
            <a:endParaRPr lang="en-GB" sz="1400" b="1" dirty="0">
              <a:solidFill>
                <a:schemeClr val="tx1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F3267FC-F0E7-F8FC-D972-49BA355B812E}"/>
              </a:ext>
            </a:extLst>
          </p:cNvPr>
          <p:cNvSpPr/>
          <p:nvPr/>
        </p:nvSpPr>
        <p:spPr>
          <a:xfrm>
            <a:off x="8402642" y="1678245"/>
            <a:ext cx="3078000" cy="1058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3. </a:t>
            </a:r>
            <a:r>
              <a:rPr lang="en-US" sz="1400" b="1" dirty="0">
                <a:solidFill>
                  <a:schemeClr val="tx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The role of Government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80C04E-CBDC-C050-6B16-7407B5B96AED}"/>
              </a:ext>
            </a:extLst>
          </p:cNvPr>
          <p:cNvSpPr txBox="1"/>
          <p:nvPr/>
        </p:nvSpPr>
        <p:spPr>
          <a:xfrm>
            <a:off x="11837541" y="6503542"/>
            <a:ext cx="571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4B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3</a:t>
            </a:r>
            <a:endParaRPr lang="en-GB" sz="1400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406BEF0-EC7F-BF5E-FA1C-369E566AC4AE}"/>
              </a:ext>
            </a:extLst>
          </p:cNvPr>
          <p:cNvSpPr/>
          <p:nvPr/>
        </p:nvSpPr>
        <p:spPr>
          <a:xfrm>
            <a:off x="-413674" y="644919"/>
            <a:ext cx="3080084" cy="606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4B"/>
              </a:solidFill>
              <a:latin typeface="Inter UI" panose="020B0502030000000004" pitchFamily="34" charset="0"/>
              <a:ea typeface="Inter UI" panose="020B0502030000000004" pitchFamily="34" charset="0"/>
              <a:cs typeface="Inter UI" panose="020B05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90E7C1-8FD6-1914-734E-F56C78DF59FF}"/>
              </a:ext>
            </a:extLst>
          </p:cNvPr>
          <p:cNvSpPr txBox="1"/>
          <p:nvPr/>
        </p:nvSpPr>
        <p:spPr>
          <a:xfrm>
            <a:off x="8323074" y="2816550"/>
            <a:ext cx="35548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Review and strengthen secondary objective metrics and regulatory transparency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Translate strategic ambitions into actionable regulatory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Inter UI" panose="020B0502030000000004" pitchFamily="34" charset="0"/>
                <a:ea typeface="Inter UI" panose="020B0502030000000004" pitchFamily="34" charset="0"/>
                <a:cs typeface="Inter UI" panose="020B0502030000000004" pitchFamily="34" charset="0"/>
              </a:rPr>
              <a:t>Ensure ongoing oversight and accountability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91362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FB">
      <a:dk1>
        <a:srgbClr val="00204B"/>
      </a:dk1>
      <a:lt1>
        <a:srgbClr val="FFFFFF"/>
      </a:lt1>
      <a:dk2>
        <a:srgbClr val="00204B"/>
      </a:dk2>
      <a:lt2>
        <a:srgbClr val="FFFFFF"/>
      </a:lt2>
      <a:accent1>
        <a:srgbClr val="004BFF"/>
      </a:accent1>
      <a:accent2>
        <a:srgbClr val="247EFF"/>
      </a:accent2>
      <a:accent3>
        <a:srgbClr val="E9EFF7"/>
      </a:accent3>
      <a:accent4>
        <a:srgbClr val="333859"/>
      </a:accent4>
      <a:accent5>
        <a:srgbClr val="A5A7B5"/>
      </a:accent5>
      <a:accent6>
        <a:srgbClr val="247EFF"/>
      </a:accent6>
      <a:hlink>
        <a:srgbClr val="004BFF"/>
      </a:hlink>
      <a:folHlink>
        <a:srgbClr val="004B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b_AFB_ Corporate template" id="{FDBF140E-ABED-AB41-B92D-61FDDC1EEA6E}" vid="{B97A5497-2549-0C40-8E98-F1715F10B02F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1b_AFB_ Corporate template</Template>
  <TotalTime>8354</TotalTime>
  <Words>670</Words>
  <Application>Microsoft Office PowerPoint</Application>
  <PresentationFormat>Widescreen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Inter UI</vt:lpstr>
      <vt:lpstr>Inter UI Medium</vt:lpstr>
      <vt:lpstr>2_Office Theme</vt:lpstr>
      <vt:lpstr>3_Custom Design</vt:lpstr>
      <vt:lpstr>2_Custom Design</vt:lpstr>
      <vt:lpstr>1_Custom Design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THE SET-SLIDE HEADING HERE</dc:title>
  <dc:creator>Joe Lewis</dc:creator>
  <cp:lastModifiedBy>Ethan Moxam</cp:lastModifiedBy>
  <cp:revision>60</cp:revision>
  <cp:lastPrinted>2025-06-19T11:49:57Z</cp:lastPrinted>
  <dcterms:created xsi:type="dcterms:W3CDTF">2022-08-03T12:07:44Z</dcterms:created>
  <dcterms:modified xsi:type="dcterms:W3CDTF">2025-07-04T14:32:59Z</dcterms:modified>
</cp:coreProperties>
</file>